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2" r:id="rId3"/>
    <p:sldId id="257" r:id="rId4"/>
    <p:sldId id="258" r:id="rId5"/>
    <p:sldId id="260" r:id="rId6"/>
    <p:sldId id="266" r:id="rId7"/>
    <p:sldId id="265" r:id="rId8"/>
    <p:sldId id="261"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27" d="100"/>
          <a:sy n="127" d="100"/>
        </p:scale>
        <p:origin x="-101" y="-5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887468"/>
            <a:ext cx="7315200" cy="1946269"/>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3874898"/>
            <a:ext cx="7315200" cy="858474"/>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9627D62C-D15F-4D5A-A160-23D81B4AAE94}" type="datetimeFigureOut">
              <a:rPr lang="en-US" smtClean="0"/>
              <a:t>4/25/2019</a:t>
            </a:fld>
            <a:endParaRPr lang="en-US"/>
          </a:p>
        </p:txBody>
      </p:sp>
      <p:sp>
        <p:nvSpPr>
          <p:cNvPr id="8" name="Slide Number Placeholder 7"/>
          <p:cNvSpPr>
            <a:spLocks noGrp="1"/>
          </p:cNvSpPr>
          <p:nvPr>
            <p:ph type="sldNum" sz="quarter" idx="11"/>
          </p:nvPr>
        </p:nvSpPr>
        <p:spPr/>
        <p:txBody>
          <a:bodyPr/>
          <a:lstStyle/>
          <a:p>
            <a:fld id="{8BC393FC-32F5-4FF6-8F65-2EF68255F202}"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27D62C-D15F-4D5A-A160-23D81B4AAE94}"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C393FC-32F5-4FF6-8F65-2EF68255F2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1" y="1370032"/>
            <a:ext cx="1492499" cy="33633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370032"/>
            <a:ext cx="5241476" cy="33633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27D62C-D15F-4D5A-A160-23D81B4AAE94}"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C393FC-32F5-4FF6-8F65-2EF68255F20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27D62C-D15F-4D5A-A160-23D81B4AAE94}"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C393FC-32F5-4FF6-8F65-2EF68255F20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3763179"/>
            <a:ext cx="7315200" cy="970194"/>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2898823"/>
            <a:ext cx="7315200" cy="82382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27D62C-D15F-4D5A-A160-23D81B4AAE94}"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C393FC-32F5-4FF6-8F65-2EF68255F20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627D62C-D15F-4D5A-A160-23D81B4AAE94}" type="datetimeFigureOut">
              <a:rPr lang="en-US" smtClean="0"/>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C393FC-32F5-4FF6-8F65-2EF68255F202}" type="slidenum">
              <a:rPr lang="en-US" smtClean="0"/>
              <a:t>‹#›</a:t>
            </a:fld>
            <a:endParaRPr lang="en-US"/>
          </a:p>
        </p:txBody>
      </p:sp>
      <p:sp>
        <p:nvSpPr>
          <p:cNvPr id="9" name="Title 8"/>
          <p:cNvSpPr>
            <a:spLocks noGrp="1"/>
          </p:cNvSpPr>
          <p:nvPr>
            <p:ph type="title"/>
          </p:nvPr>
        </p:nvSpPr>
        <p:spPr>
          <a:xfrm>
            <a:off x="914400" y="1158537"/>
            <a:ext cx="7315200" cy="865573"/>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057400"/>
            <a:ext cx="3566160" cy="26951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057401"/>
            <a:ext cx="3566160" cy="269676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057400"/>
            <a:ext cx="3364992" cy="466344"/>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057400"/>
            <a:ext cx="3362062" cy="466344"/>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627D62C-D15F-4D5A-A160-23D81B4AAE94}" type="datetimeFigureOut">
              <a:rPr lang="en-US" smtClean="0"/>
              <a:t>4/25/2019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C393FC-32F5-4FF6-8F65-2EF68255F202}" type="slidenum">
              <a:rPr lang="en-US" smtClean="0"/>
              <a:t>‹#›</a:t>
            </a:fld>
            <a:endParaRPr lang="en-US"/>
          </a:p>
        </p:txBody>
      </p:sp>
      <p:sp>
        <p:nvSpPr>
          <p:cNvPr id="10" name="Title 9"/>
          <p:cNvSpPr>
            <a:spLocks noGrp="1"/>
          </p:cNvSpPr>
          <p:nvPr>
            <p:ph type="title"/>
          </p:nvPr>
        </p:nvSpPr>
        <p:spPr>
          <a:xfrm>
            <a:off x="914400" y="1158537"/>
            <a:ext cx="7315200" cy="865573"/>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2537460"/>
            <a:ext cx="3566160" cy="221513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2537460"/>
            <a:ext cx="3566160" cy="221513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7D62C-D15F-4D5A-A160-23D81B4AAE94}" type="datetimeFigureOut">
              <a:rPr lang="en-US" smtClean="0"/>
              <a:t>4/25/2019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C393FC-32F5-4FF6-8F65-2EF68255F2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27D62C-D15F-4D5A-A160-23D81B4AAE94}" type="datetimeFigureOut">
              <a:rPr lang="en-US" smtClean="0"/>
              <a:t>4/25/2019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C393FC-32F5-4FF6-8F65-2EF68255F2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369022"/>
            <a:ext cx="2950936" cy="1629761"/>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370032"/>
            <a:ext cx="4207848" cy="3357461"/>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3045822"/>
            <a:ext cx="2950936" cy="168404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27D62C-D15F-4D5A-A160-23D81B4AAE94}" type="datetimeFigureOut">
              <a:rPr lang="en-US" smtClean="0"/>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C393FC-32F5-4FF6-8F65-2EF68255F20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371600"/>
            <a:ext cx="2953512" cy="1632204"/>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1714500"/>
            <a:ext cx="4038600" cy="25146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3044952"/>
            <a:ext cx="2953512" cy="168706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27D62C-D15F-4D5A-A160-23D81B4AAE94}" type="datetimeFigureOut">
              <a:rPr lang="en-US" smtClean="0"/>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C393FC-32F5-4FF6-8F65-2EF68255F20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430355"/>
            <a:ext cx="86236" cy="42923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430355"/>
            <a:ext cx="576072" cy="42923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158537"/>
            <a:ext cx="7315200" cy="865573"/>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077375"/>
            <a:ext cx="7315200" cy="265464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411597"/>
            <a:ext cx="1189132" cy="223439"/>
          </a:xfrm>
          <a:prstGeom prst="rect">
            <a:avLst/>
          </a:prstGeom>
        </p:spPr>
        <p:txBody>
          <a:bodyPr vert="horz" lIns="91440" tIns="45720" rIns="91440" bIns="45720" rtlCol="0" anchor="ctr"/>
          <a:lstStyle>
            <a:lvl1pPr algn="l">
              <a:defRPr sz="1200">
                <a:solidFill>
                  <a:schemeClr val="tx1">
                    <a:alpha val="50000"/>
                  </a:schemeClr>
                </a:solidFill>
              </a:defRPr>
            </a:lvl1pPr>
          </a:lstStyle>
          <a:p>
            <a:fld id="{9627D62C-D15F-4D5A-A160-23D81B4AAE94}" type="datetimeFigureOut">
              <a:rPr lang="en-US" smtClean="0"/>
              <a:t>4/25/2019</a:t>
            </a:fld>
            <a:endParaRPr lang="en-US"/>
          </a:p>
        </p:txBody>
      </p:sp>
      <p:sp>
        <p:nvSpPr>
          <p:cNvPr id="6" name="Slide Number Placeholder 5"/>
          <p:cNvSpPr>
            <a:spLocks noGrp="1"/>
          </p:cNvSpPr>
          <p:nvPr>
            <p:ph type="sldNum" sz="quarter" idx="4"/>
          </p:nvPr>
        </p:nvSpPr>
        <p:spPr>
          <a:xfrm>
            <a:off x="7314416" y="411598"/>
            <a:ext cx="941203" cy="226314"/>
          </a:xfrm>
          <a:prstGeom prst="rect">
            <a:avLst/>
          </a:prstGeom>
        </p:spPr>
        <p:txBody>
          <a:bodyPr vert="horz" lIns="91440" tIns="45720" rIns="91440" bIns="45720" rtlCol="0" anchor="ctr"/>
          <a:lstStyle>
            <a:lvl1pPr algn="r">
              <a:defRPr sz="1200">
                <a:solidFill>
                  <a:schemeClr val="tx1"/>
                </a:solidFill>
              </a:defRPr>
            </a:lvl1pPr>
          </a:lstStyle>
          <a:p>
            <a:fld id="{8BC393FC-32F5-4FF6-8F65-2EF68255F202}" type="slidenum">
              <a:rPr lang="en-US" smtClean="0"/>
              <a:t>‹#›</a:t>
            </a:fld>
            <a:endParaRPr lang="en-US"/>
          </a:p>
        </p:txBody>
      </p:sp>
      <p:sp>
        <p:nvSpPr>
          <p:cNvPr id="5" name="Footer Placeholder 4"/>
          <p:cNvSpPr>
            <a:spLocks noGrp="1"/>
          </p:cNvSpPr>
          <p:nvPr>
            <p:ph type="ftr" sz="quarter" idx="3"/>
          </p:nvPr>
        </p:nvSpPr>
        <p:spPr>
          <a:xfrm>
            <a:off x="6008689" y="641968"/>
            <a:ext cx="2246489" cy="225920"/>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381000" y="361950"/>
            <a:ext cx="3733800" cy="2871788"/>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4495800" y="209550"/>
            <a:ext cx="4191000" cy="2895600"/>
          </a:xfrm>
        </p:spPr>
        <p:txBody>
          <a:bodyPr>
            <a:noAutofit/>
          </a:bodyPr>
          <a:lstStyle/>
          <a:p>
            <a:pPr algn="ctr"/>
            <a:r>
              <a:rPr lang="en-US" sz="5400" b="1" i="1" dirty="0" smtClean="0">
                <a:solidFill>
                  <a:schemeClr val="tx1"/>
                </a:solidFill>
                <a:effectLst>
                  <a:outerShdw blurRad="38100" dist="38100" dir="2700000" algn="tl">
                    <a:srgbClr val="000000">
                      <a:alpha val="43137"/>
                    </a:srgbClr>
                  </a:outerShdw>
                </a:effectLst>
              </a:rPr>
              <a:t>What Has The LORD Spoken?</a:t>
            </a:r>
            <a:endParaRPr lang="en-US" sz="5400" b="1" i="1" dirty="0">
              <a:solidFill>
                <a:schemeClr val="tx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04800" y="3486150"/>
            <a:ext cx="8534400" cy="685800"/>
          </a:xfrm>
        </p:spPr>
        <p:txBody>
          <a:bodyPr>
            <a:noAutofit/>
          </a:bodyPr>
          <a:lstStyle/>
          <a:p>
            <a:pPr algn="ctr"/>
            <a:r>
              <a:rPr lang="en-US" sz="3200" b="1" dirty="0">
                <a:solidFill>
                  <a:schemeClr val="tx1"/>
                </a:solidFill>
                <a:effectLst>
                  <a:outerShdw blurRad="38100" dist="38100" dir="2700000" algn="tl">
                    <a:srgbClr val="000000">
                      <a:alpha val="43137"/>
                    </a:srgbClr>
                  </a:outerShdw>
                </a:effectLst>
              </a:rPr>
              <a:t>Do You Really Want to Know </a:t>
            </a:r>
            <a:r>
              <a:rPr lang="en-US" sz="3200" b="1" dirty="0" smtClean="0">
                <a:solidFill>
                  <a:schemeClr val="tx1"/>
                </a:solidFill>
                <a:effectLst>
                  <a:outerShdw blurRad="38100" dist="38100" dir="2700000" algn="tl">
                    <a:srgbClr val="000000">
                      <a:alpha val="43137"/>
                    </a:srgbClr>
                  </a:outerShdw>
                </a:effectLst>
              </a:rPr>
              <a:t>?</a:t>
            </a:r>
            <a:r>
              <a:rPr lang="en-US" sz="3200" dirty="0" smtClean="0">
                <a:effectLst>
                  <a:outerShdw blurRad="38100" dist="38100" dir="2700000" algn="tl">
                    <a:srgbClr val="000000">
                      <a:alpha val="43137"/>
                    </a:srgbClr>
                  </a:outerShdw>
                </a:effectLst>
              </a:rPr>
              <a:t>  </a:t>
            </a:r>
            <a:r>
              <a:rPr lang="en-US" sz="3200" b="1" dirty="0" smtClean="0">
                <a:solidFill>
                  <a:srgbClr val="FFC000"/>
                </a:solidFill>
                <a:effectLst>
                  <a:outerShdw blurRad="38100" dist="38100" dir="2700000" algn="tl">
                    <a:srgbClr val="000000">
                      <a:alpha val="43137"/>
                    </a:srgbClr>
                  </a:outerShdw>
                </a:effectLst>
              </a:rPr>
              <a:t>Jer. 23:35</a:t>
            </a:r>
            <a:endParaRPr lang="en-US" sz="3200" b="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797681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7086600" cy="1123950"/>
          </a:xfrm>
          <a:ln w="28575">
            <a:noFill/>
          </a:ln>
        </p:spPr>
        <p:txBody>
          <a:bodyPr>
            <a:noAutofit/>
          </a:bodyPr>
          <a:lstStyle/>
          <a:p>
            <a:pPr algn="ctr"/>
            <a:r>
              <a:rPr lang="en-US" sz="3600" b="1" i="1" dirty="0" smtClean="0">
                <a:effectLst>
                  <a:outerShdw blurRad="38100" dist="38100" dir="2700000" algn="tl">
                    <a:srgbClr val="000000">
                      <a:alpha val="43137"/>
                    </a:srgbClr>
                  </a:outerShdw>
                </a:effectLst>
              </a:rPr>
              <a:t>Case of the False Shepherds</a:t>
            </a:r>
            <a:r>
              <a:rPr lang="en-US" sz="3600" dirty="0" smtClean="0">
                <a:effectLst>
                  <a:outerShdw blurRad="38100" dist="38100" dir="2700000" algn="tl">
                    <a:srgbClr val="000000">
                      <a:alpha val="43137"/>
                    </a:srgbClr>
                  </a:outerShdw>
                </a:effectLst>
              </a:rPr>
              <a:t/>
            </a:r>
            <a:br>
              <a:rPr lang="en-US" sz="3600" dirty="0" smtClean="0">
                <a:effectLst>
                  <a:outerShdw blurRad="38100" dist="38100" dir="2700000" algn="tl">
                    <a:srgbClr val="000000">
                      <a:alpha val="43137"/>
                    </a:srgbClr>
                  </a:outerShdw>
                </a:effectLst>
              </a:rPr>
            </a:br>
            <a:r>
              <a:rPr lang="en-US" sz="2800" b="1" dirty="0" smtClean="0">
                <a:solidFill>
                  <a:srgbClr val="FFFF00"/>
                </a:solidFill>
                <a:effectLst>
                  <a:outerShdw blurRad="38100" dist="38100" dir="2700000" algn="tl">
                    <a:srgbClr val="000000">
                      <a:alpha val="43137"/>
                    </a:srgbClr>
                  </a:outerShdw>
                </a:effectLst>
              </a:rPr>
              <a:t>Jeremiah 23</a:t>
            </a:r>
            <a:endParaRPr lang="en-US" sz="2800" b="1"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028700"/>
            <a:ext cx="8839200" cy="4114800"/>
          </a:xfrm>
        </p:spPr>
        <p:txBody>
          <a:bodyPr>
            <a:normAutofit/>
          </a:bodyPr>
          <a:lstStyle/>
          <a:p>
            <a:pPr marL="0" indent="0">
              <a:buNone/>
            </a:pPr>
            <a:r>
              <a:rPr lang="en-US" sz="2800" b="1" dirty="0" smtClean="0">
                <a:solidFill>
                  <a:srgbClr val="FFFF00"/>
                </a:solidFill>
                <a:effectLst>
                  <a:outerShdw blurRad="38100" dist="38100" dir="2700000" algn="tl">
                    <a:srgbClr val="000000">
                      <a:alpha val="43137"/>
                    </a:srgbClr>
                  </a:outerShdw>
                </a:effectLst>
              </a:rPr>
              <a:t>1-8</a:t>
            </a:r>
            <a:r>
              <a:rPr lang="en-US" sz="2800" dirty="0" smtClean="0">
                <a:effectLst>
                  <a:outerShdw blurRad="38100" dist="38100" dir="2700000" algn="tl">
                    <a:srgbClr val="000000">
                      <a:alpha val="43137"/>
                    </a:srgbClr>
                  </a:outerShdw>
                </a:effectLst>
              </a:rPr>
              <a:t>, These were shepherds who destroyed. Prophesy: N.T. shepherds would follow the Branch, King Jesus.</a:t>
            </a:r>
          </a:p>
          <a:p>
            <a:pPr marL="0" indent="0">
              <a:buNone/>
            </a:pPr>
            <a:r>
              <a:rPr lang="en-US" sz="2800" b="1" dirty="0" smtClean="0">
                <a:solidFill>
                  <a:srgbClr val="FFFF00"/>
                </a:solidFill>
                <a:effectLst>
                  <a:outerShdw blurRad="38100" dist="38100" dir="2700000" algn="tl">
                    <a:srgbClr val="000000">
                      <a:alpha val="43137"/>
                    </a:srgbClr>
                  </a:outerShdw>
                </a:effectLst>
              </a:rPr>
              <a:t>9,</a:t>
            </a:r>
            <a:r>
              <a:rPr lang="en-US" sz="2800" dirty="0" smtClean="0">
                <a:effectLst>
                  <a:outerShdw blurRad="38100" dist="38100" dir="2700000" algn="tl">
                    <a:srgbClr val="000000">
                      <a:alpha val="43137"/>
                    </a:srgbClr>
                  </a:outerShdw>
                </a:effectLst>
              </a:rPr>
              <a:t> Jeremiah wanted to know “what the Lord has said’</a:t>
            </a:r>
          </a:p>
          <a:p>
            <a:pPr marL="0" indent="0">
              <a:buNone/>
            </a:pPr>
            <a:r>
              <a:rPr lang="en-US" sz="2800" b="1" dirty="0" smtClean="0">
                <a:solidFill>
                  <a:srgbClr val="FFFF00"/>
                </a:solidFill>
                <a:effectLst>
                  <a:outerShdw blurRad="38100" dist="38100" dir="2700000" algn="tl">
                    <a:srgbClr val="000000">
                      <a:alpha val="43137"/>
                    </a:srgbClr>
                  </a:outerShdw>
                </a:effectLst>
              </a:rPr>
              <a:t>10-22</a:t>
            </a:r>
            <a:r>
              <a:rPr lang="en-US" sz="2800" dirty="0" smtClean="0">
                <a:effectLst>
                  <a:outerShdw blurRad="38100" dist="38100" dir="2700000" algn="tl">
                    <a:srgbClr val="000000">
                      <a:alpha val="43137"/>
                    </a:srgbClr>
                  </a:outerShdw>
                </a:effectLst>
              </a:rPr>
              <a:t>, Might does not make right…  teach vanity from their own heart… didn’t “mark” My Word (v.18)</a:t>
            </a:r>
          </a:p>
          <a:p>
            <a:pPr marL="0" indent="0">
              <a:buNone/>
            </a:pPr>
            <a:r>
              <a:rPr lang="en-US" sz="2800" b="1" dirty="0" smtClean="0">
                <a:solidFill>
                  <a:srgbClr val="FFFF00"/>
                </a:solidFill>
                <a:effectLst>
                  <a:outerShdw blurRad="38100" dist="38100" dir="2700000" algn="tl">
                    <a:srgbClr val="000000">
                      <a:alpha val="43137"/>
                    </a:srgbClr>
                  </a:outerShdw>
                </a:effectLst>
              </a:rPr>
              <a:t>23-32</a:t>
            </a:r>
            <a:r>
              <a:rPr lang="en-US" sz="2800" dirty="0" smtClean="0">
                <a:effectLst>
                  <a:outerShdw blurRad="38100" dist="38100" dir="2700000" algn="tl">
                    <a:srgbClr val="000000">
                      <a:alpha val="43137"/>
                    </a:srgbClr>
                  </a:outerShdw>
                </a:effectLst>
              </a:rPr>
              <a:t>, Must speak God’s word faithfully</a:t>
            </a:r>
          </a:p>
          <a:p>
            <a:pPr marL="0" indent="0">
              <a:buNone/>
            </a:pPr>
            <a:r>
              <a:rPr lang="en-US" sz="2800" b="1" dirty="0" smtClean="0">
                <a:solidFill>
                  <a:srgbClr val="FFFF00"/>
                </a:solidFill>
                <a:effectLst>
                  <a:outerShdw blurRad="38100" dist="38100" dir="2700000" algn="tl">
                    <a:srgbClr val="000000">
                      <a:alpha val="43137"/>
                    </a:srgbClr>
                  </a:outerShdw>
                </a:effectLst>
              </a:rPr>
              <a:t>33-40</a:t>
            </a:r>
            <a:r>
              <a:rPr lang="en-US" sz="2800" dirty="0" smtClean="0">
                <a:effectLst>
                  <a:outerShdw blurRad="38100" dist="38100" dir="2700000" algn="tl">
                    <a:srgbClr val="000000">
                      <a:alpha val="43137"/>
                    </a:srgbClr>
                  </a:outerShdw>
                </a:effectLst>
              </a:rPr>
              <a:t>, What has God spoken? To the false prophet, “you pervert the words of the living God”</a:t>
            </a: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80830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0" y="133350"/>
            <a:ext cx="7498080" cy="1181100"/>
          </a:xfrm>
        </p:spPr>
        <p:txBody>
          <a:bodyPr>
            <a:normAutofit/>
          </a:bodyPr>
          <a:lstStyle/>
          <a:p>
            <a:pPr algn="ctr"/>
            <a:r>
              <a:rPr lang="en-US" b="1" i="1" dirty="0" smtClean="0">
                <a:effectLst>
                  <a:outerShdw blurRad="38100" dist="38100" dir="2700000" algn="tl">
                    <a:srgbClr val="000000">
                      <a:alpha val="43137"/>
                    </a:srgbClr>
                  </a:outerShdw>
                </a:effectLst>
              </a:rPr>
              <a:t>Case of Jehoshaphat</a:t>
            </a:r>
            <a:br>
              <a:rPr lang="en-US" b="1" i="1" dirty="0" smtClean="0">
                <a:effectLst>
                  <a:outerShdw blurRad="38100" dist="38100" dir="2700000" algn="tl">
                    <a:srgbClr val="000000">
                      <a:alpha val="43137"/>
                    </a:srgbClr>
                  </a:outerShdw>
                </a:effectLst>
              </a:rPr>
            </a:br>
            <a:r>
              <a:rPr lang="en-US" sz="3100" dirty="0" smtClean="0">
                <a:solidFill>
                  <a:srgbClr val="FFFF00"/>
                </a:solidFill>
                <a:effectLst>
                  <a:outerShdw blurRad="38100" dist="38100" dir="2700000" algn="tl">
                    <a:srgbClr val="000000">
                      <a:alpha val="43137"/>
                    </a:srgbClr>
                  </a:outerShdw>
                </a:effectLst>
              </a:rPr>
              <a:t>2 Chron. 18</a:t>
            </a:r>
            <a:endParaRPr lang="en-US" sz="3100"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352550"/>
            <a:ext cx="8628888" cy="3733800"/>
          </a:xfrm>
        </p:spPr>
        <p:txBody>
          <a:bodyPr>
            <a:normAutofit lnSpcReduction="10000"/>
          </a:bodyPr>
          <a:lstStyle/>
          <a:p>
            <a:pPr marL="45720" indent="0">
              <a:spcBef>
                <a:spcPts val="1200"/>
              </a:spcBef>
              <a:buNone/>
            </a:pPr>
            <a:r>
              <a:rPr lang="en-US" sz="2800" dirty="0" smtClean="0">
                <a:solidFill>
                  <a:srgbClr val="FFFF00"/>
                </a:solidFill>
              </a:rPr>
              <a:t>V. 13  </a:t>
            </a:r>
            <a:r>
              <a:rPr lang="en-US" sz="2800" dirty="0"/>
              <a:t>And Micaiah said, As Jehovah </a:t>
            </a:r>
            <a:r>
              <a:rPr lang="en-US" sz="2800" dirty="0" err="1"/>
              <a:t>liveth</a:t>
            </a:r>
            <a:r>
              <a:rPr lang="en-US" sz="2800" dirty="0"/>
              <a:t>, what my God </a:t>
            </a:r>
            <a:r>
              <a:rPr lang="en-US" sz="2800" dirty="0" err="1"/>
              <a:t>saith</a:t>
            </a:r>
            <a:r>
              <a:rPr lang="en-US" sz="2800" dirty="0"/>
              <a:t>, that will I speak. </a:t>
            </a:r>
            <a:endParaRPr lang="en-US" sz="2800" dirty="0" smtClean="0">
              <a:solidFill>
                <a:srgbClr val="FFFF00"/>
              </a:solidFill>
            </a:endParaRPr>
          </a:p>
          <a:p>
            <a:pPr marL="45720" indent="0">
              <a:spcBef>
                <a:spcPts val="1200"/>
              </a:spcBef>
              <a:buNone/>
            </a:pPr>
            <a:r>
              <a:rPr lang="en-US" sz="2800" dirty="0" smtClean="0">
                <a:solidFill>
                  <a:srgbClr val="FFFF00"/>
                </a:solidFill>
              </a:rPr>
              <a:t>V. 15 </a:t>
            </a:r>
            <a:r>
              <a:rPr lang="en-US" sz="2800" dirty="0" smtClean="0"/>
              <a:t>– Tell the truth!   Really?   OK then….</a:t>
            </a:r>
          </a:p>
          <a:p>
            <a:pPr>
              <a:spcBef>
                <a:spcPts val="1200"/>
              </a:spcBef>
            </a:pPr>
            <a:r>
              <a:rPr lang="en-US" sz="2800" dirty="0" smtClean="0"/>
              <a:t>Claims to want the truth, but then ignores it because he didn’t like the message!</a:t>
            </a:r>
          </a:p>
          <a:p>
            <a:pPr>
              <a:spcBef>
                <a:spcPts val="1200"/>
              </a:spcBef>
            </a:pPr>
            <a:r>
              <a:rPr lang="en-US" sz="2800" dirty="0" smtClean="0"/>
              <a:t>Many speak of believing in God, Jesus, and the Bible, but won’t accept teachings on marriage &amp; divorce, social drinking, immodest apparel</a:t>
            </a:r>
            <a:r>
              <a:rPr lang="en-US" sz="2800" smtClean="0"/>
              <a:t>, etc.</a:t>
            </a:r>
            <a:endParaRPr lang="en-US" sz="2800" dirty="0"/>
          </a:p>
        </p:txBody>
      </p:sp>
    </p:spTree>
    <p:extLst>
      <p:ext uri="{BB962C8B-B14F-4D97-AF65-F5344CB8AC3E}">
        <p14:creationId xmlns:p14="http://schemas.microsoft.com/office/powerpoint/2010/main" val="3096029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33350"/>
            <a:ext cx="8305800" cy="1006079"/>
          </a:xfrm>
        </p:spPr>
        <p:txBody>
          <a:bodyPr>
            <a:normAutofit fontScale="90000"/>
          </a:bodyPr>
          <a:lstStyle/>
          <a:p>
            <a:pPr algn="ctr"/>
            <a:r>
              <a:rPr lang="en-US" dirty="0" smtClean="0">
                <a:effectLst>
                  <a:outerShdw blurRad="38100" dist="38100" dir="2700000" algn="tl">
                    <a:srgbClr val="000000">
                      <a:alpha val="43137"/>
                    </a:srgbClr>
                  </a:outerShdw>
                </a:effectLst>
              </a:rPr>
              <a:t>Case of the High Priest, Scribes, Elders</a:t>
            </a:r>
            <a:br>
              <a:rPr lang="en-US" dirty="0" smtClean="0">
                <a:effectLst>
                  <a:outerShdw blurRad="38100" dist="38100" dir="2700000" algn="tl">
                    <a:srgbClr val="000000">
                      <a:alpha val="43137"/>
                    </a:srgbClr>
                  </a:outerShdw>
                </a:effectLst>
              </a:rPr>
            </a:br>
            <a:r>
              <a:rPr lang="en-US" sz="3100" b="1" dirty="0" smtClean="0">
                <a:solidFill>
                  <a:srgbClr val="FFFF00"/>
                </a:solidFill>
                <a:effectLst>
                  <a:outerShdw blurRad="38100" dist="38100" dir="2700000" algn="tl">
                    <a:srgbClr val="000000">
                      <a:alpha val="43137"/>
                    </a:srgbClr>
                  </a:outerShdw>
                </a:effectLst>
              </a:rPr>
              <a:t>Mt. 26:63</a:t>
            </a:r>
            <a:endParaRPr lang="en-US" b="1"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200150"/>
            <a:ext cx="8610600" cy="3771900"/>
          </a:xfrm>
        </p:spPr>
        <p:txBody>
          <a:bodyPr>
            <a:noAutofit/>
          </a:bodyPr>
          <a:lstStyle/>
          <a:p>
            <a:r>
              <a:rPr lang="en-US" sz="2800" dirty="0" smtClean="0">
                <a:effectLst>
                  <a:outerShdw blurRad="38100" dist="38100" dir="2700000" algn="tl">
                    <a:srgbClr val="000000">
                      <a:alpha val="43137"/>
                    </a:srgbClr>
                  </a:outerShdw>
                </a:effectLst>
              </a:rPr>
              <a:t>“….Tell </a:t>
            </a:r>
            <a:r>
              <a:rPr lang="en-US" sz="2800" dirty="0">
                <a:effectLst>
                  <a:outerShdw blurRad="38100" dist="38100" dir="2700000" algn="tl">
                    <a:srgbClr val="000000">
                      <a:alpha val="43137"/>
                    </a:srgbClr>
                  </a:outerShdw>
                </a:effectLst>
              </a:rPr>
              <a:t>us whether thou art the Christ, the Son of </a:t>
            </a:r>
            <a:r>
              <a:rPr lang="en-US" sz="2800" dirty="0" smtClean="0">
                <a:effectLst>
                  <a:outerShdw blurRad="38100" dist="38100" dir="2700000" algn="tl">
                    <a:srgbClr val="000000">
                      <a:alpha val="43137"/>
                    </a:srgbClr>
                  </a:outerShdw>
                </a:effectLst>
              </a:rPr>
              <a:t>God…. </a:t>
            </a:r>
            <a:r>
              <a:rPr lang="en-US" sz="2800" dirty="0">
                <a:effectLst>
                  <a:outerShdw blurRad="38100" dist="38100" dir="2700000" algn="tl">
                    <a:srgbClr val="000000">
                      <a:alpha val="43137"/>
                    </a:srgbClr>
                  </a:outerShdw>
                </a:effectLst>
              </a:rPr>
              <a:t>behold, now ye have heard the blasphemy: </a:t>
            </a:r>
            <a:r>
              <a:rPr lang="en-US" sz="2800" b="1" baseline="30000" dirty="0" smtClean="0">
                <a:solidFill>
                  <a:srgbClr val="FFFF00"/>
                </a:solidFill>
                <a:effectLst>
                  <a:outerShdw blurRad="38100" dist="38100" dir="2700000" algn="tl">
                    <a:srgbClr val="000000">
                      <a:alpha val="43137"/>
                    </a:srgbClr>
                  </a:outerShdw>
                </a:effectLst>
              </a:rPr>
              <a:t>66</a:t>
            </a:r>
            <a:r>
              <a:rPr lang="en-US" sz="2800" dirty="0" smtClean="0">
                <a:effectLst>
                  <a:outerShdw blurRad="38100" dist="38100" dir="2700000" algn="tl">
                    <a:srgbClr val="000000">
                      <a:alpha val="43137"/>
                    </a:srgbClr>
                  </a:outerShdw>
                </a:effectLst>
              </a:rPr>
              <a:t>  </a:t>
            </a:r>
            <a:r>
              <a:rPr lang="en-US" sz="2800" dirty="0">
                <a:effectLst>
                  <a:outerShdw blurRad="38100" dist="38100" dir="2700000" algn="tl">
                    <a:srgbClr val="000000">
                      <a:alpha val="43137"/>
                    </a:srgbClr>
                  </a:outerShdw>
                </a:effectLst>
              </a:rPr>
              <a:t>what think ye? They answered and said, He is worthy of death</a:t>
            </a:r>
            <a:r>
              <a:rPr lang="en-US" sz="2800" dirty="0" smtClean="0">
                <a:effectLst>
                  <a:outerShdw blurRad="38100" dist="38100" dir="2700000" algn="tl">
                    <a:srgbClr val="000000">
                      <a:alpha val="43137"/>
                    </a:srgbClr>
                  </a:outerShdw>
                </a:effectLst>
              </a:rPr>
              <a:t>.”</a:t>
            </a:r>
          </a:p>
          <a:p>
            <a:r>
              <a:rPr lang="en-US" sz="2800" dirty="0" smtClean="0">
                <a:effectLst>
                  <a:outerShdw blurRad="38100" dist="38100" dir="2700000" algn="tl">
                    <a:srgbClr val="000000">
                      <a:alpha val="43137"/>
                    </a:srgbClr>
                  </a:outerShdw>
                </a:effectLst>
              </a:rPr>
              <a:t>Already had their mind made up!  </a:t>
            </a:r>
            <a:endParaRPr lang="en-US" sz="2800" dirty="0">
              <a:effectLst>
                <a:outerShdw blurRad="38100" dist="38100" dir="2700000" algn="tl">
                  <a:srgbClr val="000000">
                    <a:alpha val="43137"/>
                  </a:srgbClr>
                </a:outerShdw>
              </a:effectLst>
            </a:endParaRPr>
          </a:p>
          <a:p>
            <a:r>
              <a:rPr lang="en-US" sz="2800" dirty="0">
                <a:effectLst>
                  <a:outerShdw blurRad="38100" dist="38100" dir="2700000" algn="tl">
                    <a:srgbClr val="000000">
                      <a:alpha val="43137"/>
                    </a:srgbClr>
                  </a:outerShdw>
                </a:effectLst>
              </a:rPr>
              <a:t>B</a:t>
            </a:r>
            <a:r>
              <a:rPr lang="en-US" sz="2800" dirty="0" smtClean="0">
                <a:effectLst>
                  <a:outerShdw blurRad="38100" dist="38100" dir="2700000" algn="tl">
                    <a:srgbClr val="000000">
                      <a:alpha val="43137"/>
                    </a:srgbClr>
                  </a:outerShdw>
                </a:effectLst>
              </a:rPr>
              <a:t>efore Sanhedrin, </a:t>
            </a:r>
            <a:r>
              <a:rPr lang="en-US" sz="2800" dirty="0" smtClean="0">
                <a:solidFill>
                  <a:srgbClr val="FFFF00"/>
                </a:solidFill>
                <a:effectLst>
                  <a:outerShdw blurRad="38100" dist="38100" dir="2700000" algn="tl">
                    <a:srgbClr val="000000">
                      <a:alpha val="43137"/>
                    </a:srgbClr>
                  </a:outerShdw>
                </a:effectLst>
              </a:rPr>
              <a:t>Luke 22:67 </a:t>
            </a:r>
            <a:r>
              <a:rPr lang="en-US" sz="2800" dirty="0" smtClean="0">
                <a:effectLst>
                  <a:outerShdw blurRad="38100" dist="38100" dir="2700000" algn="tl">
                    <a:srgbClr val="000000">
                      <a:alpha val="43137"/>
                    </a:srgbClr>
                  </a:outerShdw>
                </a:effectLst>
              </a:rPr>
              <a:t>– Art thou the Christ?</a:t>
            </a:r>
          </a:p>
          <a:p>
            <a:r>
              <a:rPr lang="en-US" sz="2800" dirty="0" smtClean="0">
                <a:effectLst>
                  <a:outerShdw blurRad="38100" dist="38100" dir="2700000" algn="tl">
                    <a:srgbClr val="000000">
                      <a:alpha val="43137"/>
                    </a:srgbClr>
                  </a:outerShdw>
                </a:effectLst>
              </a:rPr>
              <a:t>“If </a:t>
            </a:r>
            <a:r>
              <a:rPr lang="en-US" sz="2800" dirty="0">
                <a:effectLst>
                  <a:outerShdw blurRad="38100" dist="38100" dir="2700000" algn="tl">
                    <a:srgbClr val="000000">
                      <a:alpha val="43137"/>
                    </a:srgbClr>
                  </a:outerShdw>
                </a:effectLst>
              </a:rPr>
              <a:t>I tell you, ye will not believe: </a:t>
            </a:r>
            <a:r>
              <a:rPr lang="en-US" sz="2800" b="1" baseline="30000" dirty="0" smtClean="0">
                <a:solidFill>
                  <a:srgbClr val="FFFF00"/>
                </a:solidFill>
                <a:effectLst>
                  <a:outerShdw blurRad="38100" dist="38100" dir="2700000" algn="tl">
                    <a:srgbClr val="000000">
                      <a:alpha val="43137"/>
                    </a:srgbClr>
                  </a:outerShdw>
                </a:effectLst>
              </a:rPr>
              <a:t>68</a:t>
            </a:r>
            <a:r>
              <a:rPr lang="en-US" sz="2800" dirty="0" smtClean="0">
                <a:effectLst>
                  <a:outerShdw blurRad="38100" dist="38100" dir="2700000" algn="tl">
                    <a:srgbClr val="000000">
                      <a:alpha val="43137"/>
                    </a:srgbClr>
                  </a:outerShdw>
                </a:effectLst>
              </a:rPr>
              <a:t>  </a:t>
            </a:r>
            <a:r>
              <a:rPr lang="en-US" sz="2800" dirty="0">
                <a:effectLst>
                  <a:outerShdw blurRad="38100" dist="38100" dir="2700000" algn="tl">
                    <a:srgbClr val="000000">
                      <a:alpha val="43137"/>
                    </a:srgbClr>
                  </a:outerShdw>
                </a:effectLst>
              </a:rPr>
              <a:t>and if I ask </a:t>
            </a:r>
            <a:r>
              <a:rPr lang="en-US" sz="2800" i="1" dirty="0">
                <a:effectLst>
                  <a:outerShdw blurRad="38100" dist="38100" dir="2700000" algn="tl">
                    <a:srgbClr val="000000">
                      <a:alpha val="43137"/>
                    </a:srgbClr>
                  </a:outerShdw>
                </a:effectLst>
              </a:rPr>
              <a:t>you</a:t>
            </a:r>
            <a:r>
              <a:rPr lang="en-US" sz="2800" dirty="0">
                <a:effectLst>
                  <a:outerShdw blurRad="38100" dist="38100" dir="2700000" algn="tl">
                    <a:srgbClr val="000000">
                      <a:alpha val="43137"/>
                    </a:srgbClr>
                  </a:outerShdw>
                </a:effectLst>
              </a:rPr>
              <a:t>, ye will not answer</a:t>
            </a:r>
            <a:r>
              <a:rPr lang="en-US" sz="2800" dirty="0" smtClean="0">
                <a:effectLst>
                  <a:outerShdw blurRad="38100" dist="38100" dir="2700000" algn="tl">
                    <a:srgbClr val="000000">
                      <a:alpha val="43137"/>
                    </a:srgbClr>
                  </a:outerShdw>
                </a:effectLst>
              </a:rPr>
              <a:t>.” </a:t>
            </a: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29194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312" y="-19050"/>
            <a:ext cx="8171688" cy="762000"/>
          </a:xfrm>
        </p:spPr>
        <p:txBody>
          <a:bodyPr>
            <a:normAutofit fontScale="90000"/>
          </a:bodyPr>
          <a:lstStyle/>
          <a:p>
            <a:pPr algn="ctr"/>
            <a:r>
              <a:rPr lang="en-US" b="1" i="1" dirty="0" smtClean="0">
                <a:effectLst>
                  <a:outerShdw blurRad="38100" dist="38100" dir="2700000" algn="tl">
                    <a:srgbClr val="000000">
                      <a:alpha val="43137"/>
                    </a:srgbClr>
                  </a:outerShdw>
                </a:effectLst>
              </a:rPr>
              <a:t>The  Jews at the Feast of Dedication</a:t>
            </a:r>
            <a:endParaRPr lang="en-US"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819150"/>
            <a:ext cx="8686800" cy="4324350"/>
          </a:xfrm>
        </p:spPr>
        <p:txBody>
          <a:bodyPr>
            <a:noAutofit/>
          </a:bodyPr>
          <a:lstStyle/>
          <a:p>
            <a:pPr marL="45720" indent="0">
              <a:spcBef>
                <a:spcPts val="1200"/>
              </a:spcBef>
              <a:buNone/>
            </a:pPr>
            <a:r>
              <a:rPr lang="en-US" sz="2800" b="1" dirty="0" smtClean="0">
                <a:solidFill>
                  <a:srgbClr val="FFFF00"/>
                </a:solidFill>
              </a:rPr>
              <a:t>John 10:24 “Tell us plainly!”… </a:t>
            </a:r>
            <a:r>
              <a:rPr lang="en-US" sz="2800" dirty="0"/>
              <a:t>I told you, and ye believe not: the works that I do in my Father's name, these bear witness of me. </a:t>
            </a:r>
            <a:r>
              <a:rPr lang="en-US" sz="2800" dirty="0" smtClean="0"/>
              <a:t>26  </a:t>
            </a:r>
            <a:r>
              <a:rPr lang="en-US" sz="2800" dirty="0"/>
              <a:t>But ye believe not, because ye are not of my sheep. </a:t>
            </a:r>
            <a:r>
              <a:rPr lang="en-US" sz="2800" dirty="0" smtClean="0"/>
              <a:t>27  </a:t>
            </a:r>
            <a:r>
              <a:rPr lang="en-US" sz="2800" dirty="0"/>
              <a:t>My sheep hear my </a:t>
            </a:r>
            <a:r>
              <a:rPr lang="en-US" sz="2800" dirty="0" smtClean="0"/>
              <a:t>voice…</a:t>
            </a:r>
            <a:endParaRPr lang="en-US" sz="2800" b="1" dirty="0" smtClean="0">
              <a:solidFill>
                <a:srgbClr val="FFFF00"/>
              </a:solidFill>
            </a:endParaRPr>
          </a:p>
          <a:p>
            <a:pPr>
              <a:spcBef>
                <a:spcPts val="1200"/>
              </a:spcBef>
            </a:pPr>
            <a:r>
              <a:rPr lang="en-US" sz="2800" dirty="0" smtClean="0"/>
              <a:t>Jesus had been plain!  They didn’t like His answer</a:t>
            </a:r>
            <a:r>
              <a:rPr lang="en-US" sz="2800" dirty="0"/>
              <a:t>!</a:t>
            </a:r>
            <a:endParaRPr lang="en-US" sz="2800" dirty="0" smtClean="0"/>
          </a:p>
          <a:p>
            <a:pPr>
              <a:spcBef>
                <a:spcPts val="1200"/>
              </a:spcBef>
            </a:pPr>
            <a:r>
              <a:rPr lang="en-US" sz="2800" dirty="0" smtClean="0"/>
              <a:t>Many don’t accept the plain teaching about the home, marriage, homosexuality, human “genders”, origins of the earth, etc.</a:t>
            </a:r>
            <a:endParaRPr lang="en-US" sz="2800" dirty="0"/>
          </a:p>
        </p:txBody>
      </p:sp>
    </p:spTree>
    <p:extLst>
      <p:ext uri="{BB962C8B-B14F-4D97-AF65-F5344CB8AC3E}">
        <p14:creationId xmlns:p14="http://schemas.microsoft.com/office/powerpoint/2010/main" val="700071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14300"/>
            <a:ext cx="7467600" cy="571500"/>
          </a:xfrm>
        </p:spPr>
        <p:txBody>
          <a:bodyPr>
            <a:normAutofit fontScale="90000"/>
          </a:bodyPr>
          <a:lstStyle/>
          <a:p>
            <a:r>
              <a:rPr lang="en-US" b="1" i="1" dirty="0" smtClean="0">
                <a:effectLst>
                  <a:outerShdw blurRad="38100" dist="38100" dir="2700000" algn="tl">
                    <a:srgbClr val="000000">
                      <a:alpha val="43137"/>
                    </a:srgbClr>
                  </a:outerShdw>
                </a:effectLst>
              </a:rPr>
              <a:t>When the Lord has Spoken…</a:t>
            </a:r>
            <a:endParaRPr lang="en-US"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819150"/>
            <a:ext cx="8915400" cy="4191000"/>
          </a:xfrm>
        </p:spPr>
        <p:txBody>
          <a:bodyPr>
            <a:noAutofit/>
          </a:bodyPr>
          <a:lstStyle/>
          <a:p>
            <a:pPr>
              <a:spcBef>
                <a:spcPts val="1200"/>
              </a:spcBef>
            </a:pPr>
            <a:r>
              <a:rPr lang="en-US" sz="2800" dirty="0" smtClean="0">
                <a:effectLst>
                  <a:outerShdw blurRad="38100" dist="38100" dir="2700000" algn="tl">
                    <a:srgbClr val="000000">
                      <a:alpha val="43137"/>
                    </a:srgbClr>
                  </a:outerShdw>
                </a:effectLst>
              </a:rPr>
              <a:t>Many quote scripture out of context and pervert it, “they steal my words” – </a:t>
            </a:r>
            <a:r>
              <a:rPr lang="en-US" sz="2800" b="1" dirty="0" smtClean="0">
                <a:solidFill>
                  <a:srgbClr val="FFFF00"/>
                </a:solidFill>
                <a:effectLst>
                  <a:outerShdw blurRad="38100" dist="38100" dir="2700000" algn="tl">
                    <a:srgbClr val="000000">
                      <a:alpha val="43137"/>
                    </a:srgbClr>
                  </a:outerShdw>
                </a:effectLst>
              </a:rPr>
              <a:t>Jer. 23:30; 2 Peter 3:16</a:t>
            </a:r>
          </a:p>
          <a:p>
            <a:pPr>
              <a:spcBef>
                <a:spcPts val="1200"/>
              </a:spcBef>
            </a:pPr>
            <a:r>
              <a:rPr lang="en-US" sz="2800" dirty="0" smtClean="0">
                <a:effectLst>
                  <a:outerShdw blurRad="38100" dist="38100" dir="2700000" algn="tl">
                    <a:srgbClr val="000000">
                      <a:alpha val="43137"/>
                    </a:srgbClr>
                  </a:outerShdw>
                </a:effectLst>
              </a:rPr>
              <a:t>With some it’s a pretense -  “by what authority”? (</a:t>
            </a:r>
            <a:r>
              <a:rPr lang="en-US" sz="2800" b="1" dirty="0" smtClean="0">
                <a:solidFill>
                  <a:srgbClr val="FFFF00"/>
                </a:solidFill>
                <a:effectLst>
                  <a:outerShdw blurRad="38100" dist="38100" dir="2700000" algn="tl">
                    <a:srgbClr val="000000">
                      <a:alpha val="43137"/>
                    </a:srgbClr>
                  </a:outerShdw>
                </a:effectLst>
              </a:rPr>
              <a:t>Mt. 21:23-27</a:t>
            </a:r>
            <a:r>
              <a:rPr lang="en-US" sz="2800" dirty="0" smtClean="0">
                <a:effectLst>
                  <a:outerShdw blurRad="38100" dist="38100" dir="2700000" algn="tl">
                    <a:srgbClr val="000000">
                      <a:alpha val="43137"/>
                    </a:srgbClr>
                  </a:outerShdw>
                </a:effectLst>
              </a:rPr>
              <a:t>)</a:t>
            </a:r>
          </a:p>
          <a:p>
            <a:pPr>
              <a:spcBef>
                <a:spcPts val="1200"/>
              </a:spcBef>
            </a:pPr>
            <a:r>
              <a:rPr lang="en-US" sz="2800" dirty="0" smtClean="0">
                <a:effectLst>
                  <a:outerShdw blurRad="38100" dist="38100" dir="2700000" algn="tl">
                    <a:srgbClr val="000000">
                      <a:alpha val="43137"/>
                    </a:srgbClr>
                  </a:outerShdw>
                </a:effectLst>
              </a:rPr>
              <a:t>Others shop for a religion that suits them – “having itching ears” - </a:t>
            </a:r>
            <a:r>
              <a:rPr lang="en-US" sz="2800" b="1" dirty="0" smtClean="0">
                <a:solidFill>
                  <a:srgbClr val="FFFF00"/>
                </a:solidFill>
                <a:effectLst>
                  <a:outerShdw blurRad="38100" dist="38100" dir="2700000" algn="tl">
                    <a:srgbClr val="000000">
                      <a:alpha val="43137"/>
                    </a:srgbClr>
                  </a:outerShdw>
                </a:effectLst>
              </a:rPr>
              <a:t>2 Tim. 4:3,4</a:t>
            </a:r>
            <a:endParaRPr lang="en-US" sz="2800" dirty="0" smtClean="0">
              <a:effectLst>
                <a:outerShdw blurRad="38100" dist="38100" dir="2700000" algn="tl">
                  <a:srgbClr val="000000">
                    <a:alpha val="43137"/>
                  </a:srgbClr>
                </a:outerShdw>
              </a:effectLst>
            </a:endParaRPr>
          </a:p>
          <a:p>
            <a:pPr>
              <a:spcBef>
                <a:spcPts val="1200"/>
              </a:spcBef>
            </a:pPr>
            <a:r>
              <a:rPr lang="en-US" sz="2800" dirty="0" smtClean="0">
                <a:effectLst>
                  <a:outerShdw blurRad="38100" dist="38100" dir="2700000" algn="tl">
                    <a:srgbClr val="000000">
                      <a:alpha val="43137"/>
                    </a:srgbClr>
                  </a:outerShdw>
                </a:effectLst>
              </a:rPr>
              <a:t>Others stop their ears – </a:t>
            </a:r>
            <a:r>
              <a:rPr lang="en-US" sz="2800" b="1" dirty="0" smtClean="0">
                <a:solidFill>
                  <a:srgbClr val="FFFF00"/>
                </a:solidFill>
                <a:effectLst>
                  <a:outerShdw blurRad="38100" dist="38100" dir="2700000" algn="tl">
                    <a:srgbClr val="000000">
                      <a:alpha val="43137"/>
                    </a:srgbClr>
                  </a:outerShdw>
                </a:effectLst>
              </a:rPr>
              <a:t>Acts 7:58; Matt. 13:13-15</a:t>
            </a:r>
          </a:p>
        </p:txBody>
      </p:sp>
    </p:spTree>
    <p:extLst>
      <p:ext uri="{BB962C8B-B14F-4D97-AF65-F5344CB8AC3E}">
        <p14:creationId xmlns:p14="http://schemas.microsoft.com/office/powerpoint/2010/main" val="451564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5250"/>
            <a:ext cx="7315200" cy="865573"/>
          </a:xfrm>
        </p:spPr>
        <p:txBody>
          <a:bodyPr/>
          <a:lstStyle/>
          <a:p>
            <a:r>
              <a:rPr lang="en-US" dirty="0" smtClean="0">
                <a:effectLst>
                  <a:outerShdw blurRad="38100" dist="38100" dir="2700000" algn="tl">
                    <a:srgbClr val="000000">
                      <a:alpha val="43137"/>
                    </a:srgbClr>
                  </a:outerShdw>
                </a:effectLst>
              </a:rPr>
              <a:t>Matthew 13</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895350"/>
            <a:ext cx="8610600" cy="4038600"/>
          </a:xfrm>
        </p:spPr>
        <p:txBody>
          <a:bodyPr>
            <a:noAutofit/>
          </a:bodyPr>
          <a:lstStyle/>
          <a:p>
            <a:pPr marL="45720" indent="0">
              <a:buNone/>
            </a:pPr>
            <a:r>
              <a:rPr lang="en-US" sz="2600" dirty="0"/>
              <a:t>seeing they do not see, and hearing they do not hear, nor do they understand</a:t>
            </a:r>
            <a:r>
              <a:rPr lang="en-US" sz="2600" dirty="0" smtClean="0"/>
              <a:t>.  </a:t>
            </a:r>
            <a:r>
              <a:rPr lang="en-US" sz="2600" b="1" baseline="30000" dirty="0" smtClean="0">
                <a:solidFill>
                  <a:srgbClr val="FFFF00"/>
                </a:solidFill>
              </a:rPr>
              <a:t>14 </a:t>
            </a:r>
            <a:r>
              <a:rPr lang="en-US" sz="2600" dirty="0" smtClean="0"/>
              <a:t> </a:t>
            </a:r>
            <a:r>
              <a:rPr lang="en-US" sz="2600" dirty="0"/>
              <a:t>Indeed, in their case the prophecy of Isaiah is fulfilled that says: "'"You will indeed hear but never understand, and you will indeed see but never perceive</a:t>
            </a:r>
            <a:r>
              <a:rPr lang="en-US" sz="2600" dirty="0" smtClean="0"/>
              <a:t>.“  </a:t>
            </a:r>
            <a:r>
              <a:rPr lang="en-US" sz="2600" b="1" baseline="30000" dirty="0" smtClean="0">
                <a:solidFill>
                  <a:srgbClr val="FFFF00"/>
                </a:solidFill>
              </a:rPr>
              <a:t>15</a:t>
            </a:r>
            <a:r>
              <a:rPr lang="en-US" sz="2600" dirty="0" smtClean="0"/>
              <a:t>  </a:t>
            </a:r>
            <a:r>
              <a:rPr lang="en-US" sz="2600" dirty="0"/>
              <a:t>For this people's heart has grown dull, and with their ears they can barely hear, and their eyes they have closed, lest they should see with their eyes and hear with their ears and understand with their heart and turn, and I would heal them</a:t>
            </a:r>
            <a:r>
              <a:rPr lang="en-US" sz="2600" dirty="0" smtClean="0"/>
              <a:t>.‘  </a:t>
            </a:r>
            <a:r>
              <a:rPr lang="en-US" b="1" dirty="0" smtClean="0">
                <a:solidFill>
                  <a:srgbClr val="FFFF00"/>
                </a:solidFill>
              </a:rPr>
              <a:t>ESV</a:t>
            </a:r>
            <a:endParaRPr lang="en-US" b="1" dirty="0">
              <a:solidFill>
                <a:srgbClr val="FFFF00"/>
              </a:solidFill>
            </a:endParaRPr>
          </a:p>
        </p:txBody>
      </p:sp>
      <p:cxnSp>
        <p:nvCxnSpPr>
          <p:cNvPr id="5" name="Straight Connector 4"/>
          <p:cNvCxnSpPr/>
          <p:nvPr/>
        </p:nvCxnSpPr>
        <p:spPr>
          <a:xfrm>
            <a:off x="4648200" y="1352550"/>
            <a:ext cx="3581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3429000" y="2952750"/>
            <a:ext cx="487680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9" name="Straight Connector 8"/>
          <p:cNvCxnSpPr/>
          <p:nvPr/>
        </p:nvCxnSpPr>
        <p:spPr>
          <a:xfrm>
            <a:off x="457200" y="3333750"/>
            <a:ext cx="45720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1" name="Straight Connector 10"/>
          <p:cNvCxnSpPr/>
          <p:nvPr/>
        </p:nvCxnSpPr>
        <p:spPr>
          <a:xfrm>
            <a:off x="3352800" y="4476750"/>
            <a:ext cx="266700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29279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par>
                                <p:cTn id="13" presetID="22" presetClass="entr" presetSubtype="8"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14300"/>
            <a:ext cx="7467600" cy="571500"/>
          </a:xfrm>
        </p:spPr>
        <p:txBody>
          <a:bodyPr>
            <a:normAutofit fontScale="90000"/>
          </a:bodyPr>
          <a:lstStyle/>
          <a:p>
            <a:r>
              <a:rPr lang="en-US" b="1" i="1" dirty="0" smtClean="0">
                <a:effectLst>
                  <a:outerShdw blurRad="38100" dist="38100" dir="2700000" algn="tl">
                    <a:srgbClr val="000000">
                      <a:alpha val="43137"/>
                    </a:srgbClr>
                  </a:outerShdw>
                </a:effectLst>
              </a:rPr>
              <a:t>When the Lord has Spoken…</a:t>
            </a:r>
            <a:endParaRPr lang="en-US"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666750"/>
            <a:ext cx="8915400" cy="4286250"/>
          </a:xfrm>
        </p:spPr>
        <p:txBody>
          <a:bodyPr>
            <a:noAutofit/>
          </a:bodyPr>
          <a:lstStyle/>
          <a:p>
            <a:pPr>
              <a:spcBef>
                <a:spcPts val="1200"/>
              </a:spcBef>
            </a:pPr>
            <a:r>
              <a:rPr lang="en-US" sz="2800" dirty="0" smtClean="0">
                <a:effectLst>
                  <a:outerShdw blurRad="38100" dist="38100" dir="2700000" algn="tl">
                    <a:srgbClr val="000000">
                      <a:alpha val="43137"/>
                    </a:srgbClr>
                  </a:outerShdw>
                </a:effectLst>
              </a:rPr>
              <a:t>Some claim they want to hear it – at a more convenient time… (</a:t>
            </a:r>
            <a:r>
              <a:rPr lang="en-US" sz="2800" b="1" dirty="0" smtClean="0">
                <a:solidFill>
                  <a:srgbClr val="FFFF00"/>
                </a:solidFill>
                <a:effectLst>
                  <a:outerShdw blurRad="38100" dist="38100" dir="2700000" algn="tl">
                    <a:srgbClr val="000000">
                      <a:alpha val="43137"/>
                    </a:srgbClr>
                  </a:outerShdw>
                </a:effectLst>
              </a:rPr>
              <a:t>Acts 24:25, 26</a:t>
            </a:r>
            <a:r>
              <a:rPr lang="en-US" sz="2800" dirty="0" smtClean="0">
                <a:effectLst>
                  <a:outerShdw blurRad="38100" dist="38100" dir="2700000" algn="tl">
                    <a:srgbClr val="000000">
                      <a:alpha val="43137"/>
                    </a:srgbClr>
                  </a:outerShdw>
                </a:effectLst>
              </a:rPr>
              <a:t>)</a:t>
            </a:r>
          </a:p>
          <a:p>
            <a:pPr>
              <a:spcBef>
                <a:spcPts val="1200"/>
              </a:spcBef>
            </a:pPr>
            <a:r>
              <a:rPr lang="en-US" sz="2800" dirty="0" smtClean="0">
                <a:effectLst>
                  <a:outerShdw blurRad="38100" dist="38100" dir="2700000" algn="tl">
                    <a:srgbClr val="000000">
                      <a:alpha val="43137"/>
                    </a:srgbClr>
                  </a:outerShdw>
                </a:effectLst>
              </a:rPr>
              <a:t>But some really want to hear it – </a:t>
            </a:r>
            <a:r>
              <a:rPr lang="en-US" sz="2800" b="1" dirty="0" smtClean="0">
                <a:solidFill>
                  <a:srgbClr val="FFFF00"/>
                </a:solidFill>
                <a:effectLst>
                  <a:outerShdw blurRad="38100" dist="38100" dir="2700000" algn="tl">
                    <a:srgbClr val="000000">
                      <a:alpha val="43137"/>
                    </a:srgbClr>
                  </a:outerShdw>
                </a:effectLst>
              </a:rPr>
              <a:t>Acts 8:30!</a:t>
            </a:r>
          </a:p>
          <a:p>
            <a:pPr>
              <a:spcBef>
                <a:spcPts val="1200"/>
              </a:spcBef>
            </a:pPr>
            <a:r>
              <a:rPr lang="en-US" sz="2800" dirty="0" smtClean="0">
                <a:effectLst>
                  <a:outerShdw blurRad="38100" dist="38100" dir="2700000" algn="tl">
                    <a:srgbClr val="000000">
                      <a:alpha val="43137"/>
                    </a:srgbClr>
                  </a:outerShdw>
                </a:effectLst>
              </a:rPr>
              <a:t>If not, find </a:t>
            </a:r>
            <a:r>
              <a:rPr lang="en-US" sz="2800" smtClean="0">
                <a:effectLst>
                  <a:outerShdw blurRad="38100" dist="38100" dir="2700000" algn="tl">
                    <a:srgbClr val="000000">
                      <a:alpha val="43137"/>
                    </a:srgbClr>
                  </a:outerShdw>
                </a:effectLst>
              </a:rPr>
              <a:t>some who </a:t>
            </a:r>
            <a:r>
              <a:rPr lang="en-US" sz="2800" dirty="0" smtClean="0">
                <a:effectLst>
                  <a:outerShdw blurRad="38100" dist="38100" dir="2700000" algn="tl">
                    <a:srgbClr val="000000">
                      <a:alpha val="43137"/>
                    </a:srgbClr>
                  </a:outerShdw>
                </a:effectLst>
              </a:rPr>
              <a:t>will! “Lo we turn to the gentiles” – </a:t>
            </a:r>
            <a:r>
              <a:rPr lang="en-US" sz="2800" b="1" dirty="0" smtClean="0">
                <a:solidFill>
                  <a:srgbClr val="FFFF00"/>
                </a:solidFill>
                <a:effectLst>
                  <a:outerShdw blurRad="38100" dist="38100" dir="2700000" algn="tl">
                    <a:srgbClr val="000000">
                      <a:alpha val="43137"/>
                    </a:srgbClr>
                  </a:outerShdw>
                </a:effectLst>
              </a:rPr>
              <a:t>Acts 13:46</a:t>
            </a:r>
          </a:p>
          <a:p>
            <a:pPr>
              <a:spcBef>
                <a:spcPts val="1200"/>
              </a:spcBef>
            </a:pPr>
            <a:r>
              <a:rPr lang="en-US" sz="2800" b="1" i="1" dirty="0" smtClean="0">
                <a:effectLst>
                  <a:outerShdw blurRad="38100" dist="38100" dir="2700000" algn="tl">
                    <a:srgbClr val="000000">
                      <a:alpha val="43137"/>
                    </a:srgbClr>
                  </a:outerShdw>
                </a:effectLst>
              </a:rPr>
              <a:t>Remember with some </a:t>
            </a:r>
            <a:r>
              <a:rPr lang="en-US" sz="2800" b="1" i="1" u="sng" dirty="0" smtClean="0">
                <a:effectLst>
                  <a:outerShdw blurRad="38100" dist="38100" dir="2700000" algn="tl">
                    <a:srgbClr val="000000">
                      <a:alpha val="43137"/>
                    </a:srgbClr>
                  </a:outerShdw>
                </a:effectLst>
              </a:rPr>
              <a:t>it</a:t>
            </a:r>
            <a:r>
              <a:rPr lang="en-US" sz="2800" b="1" i="1" dirty="0" smtClean="0">
                <a:effectLst>
                  <a:outerShdw blurRad="38100" dist="38100" dir="2700000" algn="tl">
                    <a:srgbClr val="000000">
                      <a:alpha val="43137"/>
                    </a:srgbClr>
                  </a:outerShdw>
                </a:effectLst>
              </a:rPr>
              <a:t> </a:t>
            </a:r>
            <a:r>
              <a:rPr lang="en-US" sz="2800" b="1" i="1" u="sng" dirty="0" smtClean="0">
                <a:effectLst>
                  <a:outerShdw blurRad="38100" dist="38100" dir="2700000" algn="tl">
                    <a:srgbClr val="000000">
                      <a:alpha val="43137"/>
                    </a:srgbClr>
                  </a:outerShdw>
                </a:effectLst>
              </a:rPr>
              <a:t>will</a:t>
            </a:r>
            <a:r>
              <a:rPr lang="en-US" sz="2800" b="1" i="1" dirty="0" smtClean="0">
                <a:effectLst>
                  <a:outerShdw blurRad="38100" dist="38100" dir="2700000" algn="tl">
                    <a:srgbClr val="000000">
                      <a:alpha val="43137"/>
                    </a:srgbClr>
                  </a:outerShdw>
                </a:effectLst>
              </a:rPr>
              <a:t> </a:t>
            </a:r>
            <a:r>
              <a:rPr lang="en-US" sz="2800" b="1" i="1" u="sng" dirty="0" smtClean="0">
                <a:effectLst>
                  <a:outerShdw blurRad="38100" dist="38100" dir="2700000" algn="tl">
                    <a:srgbClr val="000000">
                      <a:alpha val="43137"/>
                    </a:srgbClr>
                  </a:outerShdw>
                </a:effectLst>
              </a:rPr>
              <a:t>take</a:t>
            </a:r>
            <a:r>
              <a:rPr lang="en-US" sz="2800" b="1" i="1" dirty="0" smtClean="0">
                <a:effectLst>
                  <a:outerShdw blurRad="38100" dist="38100" dir="2700000" algn="tl">
                    <a:srgbClr val="000000">
                      <a:alpha val="43137"/>
                    </a:srgbClr>
                  </a:outerShdw>
                </a:effectLst>
              </a:rPr>
              <a:t> </a:t>
            </a:r>
            <a:r>
              <a:rPr lang="en-US" sz="2800" b="1" i="1" u="sng" dirty="0" smtClean="0">
                <a:effectLst>
                  <a:outerShdw blurRad="38100" dist="38100" dir="2700000" algn="tl">
                    <a:srgbClr val="000000">
                      <a:alpha val="43137"/>
                    </a:srgbClr>
                  </a:outerShdw>
                </a:effectLst>
              </a:rPr>
              <a:t>time</a:t>
            </a:r>
            <a:r>
              <a:rPr lang="en-US" sz="2800" b="1" i="1" dirty="0" smtClean="0">
                <a:effectLst>
                  <a:outerShdw blurRad="38100" dist="38100" dir="2700000" algn="tl">
                    <a:srgbClr val="000000">
                      <a:alpha val="43137"/>
                    </a:srgbClr>
                  </a:outerShdw>
                </a:effectLst>
              </a:rPr>
              <a:t> – </a:t>
            </a:r>
            <a:r>
              <a:rPr lang="en-US" sz="2800" b="1" i="1" dirty="0" smtClean="0">
                <a:solidFill>
                  <a:srgbClr val="FFFF00"/>
                </a:solidFill>
                <a:effectLst>
                  <a:outerShdw blurRad="38100" dist="38100" dir="2700000" algn="tl">
                    <a:srgbClr val="000000">
                      <a:alpha val="43137"/>
                    </a:srgbClr>
                  </a:outerShdw>
                </a:effectLst>
              </a:rPr>
              <a:t>Acts 17:32  </a:t>
            </a:r>
            <a:r>
              <a:rPr lang="en-US" sz="2800" i="1" dirty="0" smtClean="0">
                <a:effectLst>
                  <a:outerShdw blurRad="38100" dist="38100" dir="2700000" algn="tl">
                    <a:srgbClr val="000000">
                      <a:alpha val="43137"/>
                    </a:srgbClr>
                  </a:outerShdw>
                </a:effectLst>
              </a:rPr>
              <a:t>“Now </a:t>
            </a:r>
            <a:r>
              <a:rPr lang="en-US" sz="2800" i="1" dirty="0">
                <a:effectLst>
                  <a:outerShdw blurRad="38100" dist="38100" dir="2700000" algn="tl">
                    <a:srgbClr val="000000">
                      <a:alpha val="43137"/>
                    </a:srgbClr>
                  </a:outerShdw>
                </a:effectLst>
              </a:rPr>
              <a:t>when they heard of the resurrection of the dead, some mocked; but others said, We will hear thee concerning this yet again</a:t>
            </a:r>
            <a:r>
              <a:rPr lang="en-US" sz="2800" i="1" dirty="0" smtClean="0">
                <a:effectLst>
                  <a:outerShdw blurRad="38100" dist="38100" dir="2700000" algn="tl">
                    <a:srgbClr val="000000">
                      <a:alpha val="43137"/>
                    </a:srgbClr>
                  </a:outerShdw>
                </a:effectLst>
              </a:rPr>
              <a:t>.”     </a:t>
            </a:r>
            <a:r>
              <a:rPr lang="en-US" sz="2800" b="1" dirty="0" smtClean="0">
                <a:solidFill>
                  <a:srgbClr val="FFFF00"/>
                </a:solidFill>
                <a:effectLst>
                  <a:outerShdw blurRad="38100" dist="38100" dir="2700000" algn="tl">
                    <a:srgbClr val="000000">
                      <a:alpha val="43137"/>
                    </a:srgbClr>
                  </a:outerShdw>
                </a:effectLst>
              </a:rPr>
              <a:t>Don’t Give Up!</a:t>
            </a:r>
            <a:endParaRPr lang="en-US" sz="28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62634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982</TotalTime>
  <Words>656</Words>
  <Application>Microsoft Office PowerPoint</Application>
  <PresentationFormat>On-screen Show (16:9)</PresentationFormat>
  <Paragraphs>34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Perspective</vt:lpstr>
      <vt:lpstr>What Has The LORD Spoken?</vt:lpstr>
      <vt:lpstr>Case of the False Shepherds Jeremiah 23</vt:lpstr>
      <vt:lpstr>Case of Jehoshaphat 2 Chron. 18</vt:lpstr>
      <vt:lpstr>Case of the High Priest, Scribes, Elders Mt. 26:63</vt:lpstr>
      <vt:lpstr>The  Jews at the Feast of Dedication</vt:lpstr>
      <vt:lpstr>When the Lord has Spoken…</vt:lpstr>
      <vt:lpstr>Matthew 13</vt:lpstr>
      <vt:lpstr>When the Lord has Spoken…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dc:creator>
  <cp:lastModifiedBy>WBCOC</cp:lastModifiedBy>
  <cp:revision>36</cp:revision>
  <dcterms:created xsi:type="dcterms:W3CDTF">2019-03-03T02:38:53Z</dcterms:created>
  <dcterms:modified xsi:type="dcterms:W3CDTF">2019-04-25T21:38:48Z</dcterms:modified>
</cp:coreProperties>
</file>